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62" r:id="rId2"/>
    <p:sldId id="461" r:id="rId3"/>
    <p:sldId id="464" r:id="rId4"/>
    <p:sldId id="463" r:id="rId5"/>
    <p:sldId id="454" r:id="rId6"/>
    <p:sldId id="468" r:id="rId7"/>
    <p:sldId id="460" r:id="rId8"/>
    <p:sldId id="476" r:id="rId9"/>
    <p:sldId id="281" r:id="rId10"/>
    <p:sldId id="280" r:id="rId11"/>
    <p:sldId id="469" r:id="rId12"/>
    <p:sldId id="470" r:id="rId13"/>
    <p:sldId id="473" r:id="rId14"/>
    <p:sldId id="474" r:id="rId15"/>
    <p:sldId id="472" r:id="rId16"/>
    <p:sldId id="4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76"/>
  </p:normalViewPr>
  <p:slideViewPr>
    <p:cSldViewPr snapToGrid="0" snapToObject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6058-2DB7-6C41-A5DB-AAE76B539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53E5-457B-2545-A168-7C28CABAF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8098-06BC-664A-A358-6CB852BC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CF056-A60D-6D4E-BB3A-2E3E73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AD05-7429-F74F-AAAB-B07F6D3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3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E03F-CB73-2A46-97B3-8B00BF9C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12B4F-3519-634C-9B74-78886A074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3FE1-1BAE-6C43-AC73-26EE7EBF3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19112-4887-994B-BFC4-5360C93F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53D7-CA62-9B42-AC9D-B228B283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7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80C34-5D6F-B84E-B604-550979310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F09D4-D836-2B4C-AED1-6527F0024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20A41-24E2-304D-8AF0-E0FB9A04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DD9C4-F476-6F46-9BC5-F81E5603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74E26-E780-684A-8EF0-9FAEF94E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2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EB25-C144-EC43-AEA2-ECD9DAE4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6947-9CD0-7C4D-AFBE-8E1F0E7F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A422D-8AF9-8A43-BC86-6253F182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349A-4786-6E44-B6E3-5DAEF691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6BB39-79A6-854E-8FB5-9094A545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B139-79AA-474E-9A52-D880C3B6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44DDA-E7E3-D149-97D3-E0D0C123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FACC-08B2-A540-9415-02C17FA6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012AD-6859-3F4F-9D8F-5BAC1F3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FF9B2-7220-CB4A-B8AD-FEAF94DC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5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AD9E-A4CE-9F46-8C44-A9F01171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7D00-D85E-7A40-AD38-1CECBDBC2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7CB9D-EA9F-D943-BEDD-546BAF026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2BBCC-ACD4-3040-8A09-6D76C258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D15C4-B5B2-324C-BF4E-4ABDD9A8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326BC-50B1-6749-ABD5-8DAED60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2BFB-0AFA-0D4A-A1D0-8BEFB914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7B67F-5B1C-0943-A2A3-CBF8E68C5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41B63-CB8E-054E-8833-A255157F3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9E6C9-A511-F649-A2E2-F8AFFB1BE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BD9C5-8FCB-C740-883D-2333F1DBC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56F16-F5BC-AF40-9294-1CB82776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AB668-3149-824B-900F-93A9973E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B8097F-A466-E445-AC7F-245D9717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1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8DFE-077D-4744-ADDD-0E2FD177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7909B-C37B-654F-B65D-5F3D1FF6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E678E-596B-D947-9DC5-84A947BC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CAAE8-4035-F441-B646-17620ACC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1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ECC5-77A9-5445-80FE-D8738F01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A5CC4-C132-124F-8496-44467113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3CBC-BED8-B748-9F12-12F61544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5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21B8-07E5-514E-8B35-A4232608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DC12-BA41-FF4A-B8D3-1EE3518CC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77964-86F2-2541-B537-0A35A5AD2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B20C1-4BBF-F14B-BA1F-E6461232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2B816-0C48-9A4A-A9D1-42B573A2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49D91-262B-4242-80A0-2CA7891E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6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9572-3A16-D148-8FE0-9A98448A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35095-697D-4140-AEDB-F08674BCB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9D1DB-1340-3141-8E19-978A9C1D7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4F798-B390-0242-A006-FE654FA9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EB23-DF67-C846-9212-5A29B3F1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F6139-C3F0-E24F-A471-648222F8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7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7A7C34-331B-7942-B1AF-58764378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2309B-7005-544B-9615-C281432E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A7FC7-D133-0147-8686-AB8F3051C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317AA-8FA1-2E41-8557-8D664995FAFE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DF20-2866-BA40-896A-1FF57F8A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27F9-DBAA-564B-ADC7-EF600C9E2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pr.org/2022/08/11/1116608415/the-arctic-is-heating-up-nearly-four-times-faster-than-the-rest-of-earth-study-f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BBffAtqMsc" TargetMode="External"/><Relationship Id="rId2" Type="http://schemas.openxmlformats.org/officeDocument/2006/relationships/hyperlink" Target="https://www.npr.org/2022/08/11/1116608415/the-arctic-is-heating-up-nearly-four-times-faster-than-the-rest-of-earth-study-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youtu.be/gBBffAtqMsc?t=46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ml.noaa.gov/obop/brw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ml.noaa.gov/dv/data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Warming in the Arctic (NPR)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4CEFA6FA-7A66-CA1C-B9E4-8FC1AF5ECE92}"/>
              </a:ext>
            </a:extLst>
          </p:cNvPr>
          <p:cNvSpPr txBox="1"/>
          <p:nvPr/>
        </p:nvSpPr>
        <p:spPr>
          <a:xfrm>
            <a:off x="2157412" y="6042005"/>
            <a:ext cx="8083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www.npr.org</a:t>
            </a:r>
            <a:r>
              <a:rPr lang="en-US" dirty="0">
                <a:hlinkClick r:id="rId2"/>
              </a:rPr>
              <a:t>/2022/08/11/1116608415/the-arctic-is-heating-up-nearly-four-times-faster-than-the-rest-of-earth-study-f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7FDBC-615F-B811-7D2E-B9C5D07F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573584"/>
            <a:ext cx="5092797" cy="53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PANDAS loads and displays that kind of data as a </a:t>
            </a:r>
            <a:r>
              <a:rPr lang="en-US" sz="2400" b="1" i="1" dirty="0" err="1"/>
              <a:t>dataframe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95"/>
          <a:stretch/>
        </p:blipFill>
        <p:spPr>
          <a:xfrm>
            <a:off x="294785" y="623263"/>
            <a:ext cx="11602430" cy="1787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77A8AB-6458-7699-6871-4671C500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64" y="2464131"/>
            <a:ext cx="6121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can graph selected parts of the </a:t>
            </a:r>
            <a:r>
              <a:rPr lang="en-US" sz="2400" b="1" dirty="0" err="1"/>
              <a:t>dataframe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"/>
          <a:stretch/>
        </p:blipFill>
        <p:spPr>
          <a:xfrm>
            <a:off x="294785" y="623262"/>
            <a:ext cx="11602430" cy="36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9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you download generally needs some quality control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"/>
          <a:stretch/>
        </p:blipFill>
        <p:spPr>
          <a:xfrm>
            <a:off x="294785" y="623262"/>
            <a:ext cx="11602430" cy="3639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95ABC-601E-1E69-77A3-3DE2C7B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56" y="3073800"/>
            <a:ext cx="4328410" cy="31297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499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you download generally needs some quality control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"/>
          <a:stretch/>
        </p:blipFill>
        <p:spPr>
          <a:xfrm>
            <a:off x="294785" y="623262"/>
            <a:ext cx="11602430" cy="3639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95ABC-601E-1E69-77A3-3DE2C7B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56" y="3073800"/>
            <a:ext cx="4328410" cy="31297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17E2C-5CD5-7D62-5BB0-B2372B417CCE}"/>
              </a:ext>
            </a:extLst>
          </p:cNvPr>
          <p:cNvSpPr txBox="1"/>
          <p:nvPr/>
        </p:nvSpPr>
        <p:spPr>
          <a:xfrm>
            <a:off x="2213696" y="3593841"/>
            <a:ext cx="305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6EDB6-D560-0BF7-739E-4F38AE32DD2C}"/>
              </a:ext>
            </a:extLst>
          </p:cNvPr>
          <p:cNvSpPr txBox="1"/>
          <p:nvPr/>
        </p:nvSpPr>
        <p:spPr>
          <a:xfrm>
            <a:off x="2023505" y="5176497"/>
            <a:ext cx="301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Bad data</a:t>
            </a:r>
          </a:p>
        </p:txBody>
      </p:sp>
    </p:spTree>
    <p:extLst>
      <p:ext uri="{BB962C8B-B14F-4D97-AF65-F5344CB8AC3E}">
        <p14:creationId xmlns:p14="http://schemas.microsoft.com/office/powerpoint/2010/main" val="357269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you download generally needs some quality control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"/>
          <a:stretch/>
        </p:blipFill>
        <p:spPr>
          <a:xfrm>
            <a:off x="294785" y="623262"/>
            <a:ext cx="11602430" cy="3639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95ABC-601E-1E69-77A3-3DE2C7B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56" y="3073800"/>
            <a:ext cx="4328410" cy="31297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17E2C-5CD5-7D62-5BB0-B2372B417CCE}"/>
              </a:ext>
            </a:extLst>
          </p:cNvPr>
          <p:cNvSpPr txBox="1"/>
          <p:nvPr/>
        </p:nvSpPr>
        <p:spPr>
          <a:xfrm>
            <a:off x="2213696" y="3593841"/>
            <a:ext cx="305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6EDB6-D560-0BF7-739E-4F38AE32DD2C}"/>
              </a:ext>
            </a:extLst>
          </p:cNvPr>
          <p:cNvSpPr txBox="1"/>
          <p:nvPr/>
        </p:nvSpPr>
        <p:spPr>
          <a:xfrm>
            <a:off x="2023505" y="5176497"/>
            <a:ext cx="301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BA4A1-1607-00D9-7E5E-C0003C5D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72" y="2054430"/>
            <a:ext cx="5955608" cy="4417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280C0F-9D66-D51A-08FA-D94C6617095C}"/>
              </a:ext>
            </a:extLst>
          </p:cNvPr>
          <p:cNvCxnSpPr>
            <a:cxnSpLocks/>
          </p:cNvCxnSpPr>
          <p:nvPr/>
        </p:nvCxnSpPr>
        <p:spPr>
          <a:xfrm flipV="1">
            <a:off x="5498275" y="2681519"/>
            <a:ext cx="1043831" cy="912322"/>
          </a:xfrm>
          <a:prstGeom prst="straightConnector1">
            <a:avLst/>
          </a:prstGeom>
          <a:ln w="635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F1A562-1377-D5A4-AD62-978B4870F410}"/>
              </a:ext>
            </a:extLst>
          </p:cNvPr>
          <p:cNvCxnSpPr>
            <a:cxnSpLocks/>
          </p:cNvCxnSpPr>
          <p:nvPr/>
        </p:nvCxnSpPr>
        <p:spPr>
          <a:xfrm>
            <a:off x="5498275" y="3749040"/>
            <a:ext cx="1043831" cy="1658289"/>
          </a:xfrm>
          <a:prstGeom prst="straightConnector1">
            <a:avLst/>
          </a:prstGeom>
          <a:ln w="635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45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Once you have got rid of the bad data, you can do some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9EB71-17CC-895B-C8A7-77A5EF11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6" y="715454"/>
            <a:ext cx="7772400" cy="2600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7CBBFB-EAAF-22B0-4BCC-AA8EAA5D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495" y="1963127"/>
            <a:ext cx="5536293" cy="43013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36172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415636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You can see what averaging over more years can do for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99175-AAF1-72BC-C4D0-0E60E0EE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83" y="308758"/>
            <a:ext cx="3928190" cy="3051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15299-DFE8-EF4A-6AEB-DD0E80A1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48" y="3490524"/>
            <a:ext cx="4015200" cy="3085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2EFDD-E287-0F28-7B33-A5E2C578D752}"/>
              </a:ext>
            </a:extLst>
          </p:cNvPr>
          <p:cNvSpPr txBox="1"/>
          <p:nvPr/>
        </p:nvSpPr>
        <p:spPr>
          <a:xfrm>
            <a:off x="8835242" y="1282535"/>
            <a:ext cx="279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1-year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C912D-01A9-7CD8-44B4-C33FE66C5169}"/>
              </a:ext>
            </a:extLst>
          </p:cNvPr>
          <p:cNvSpPr txBox="1"/>
          <p:nvPr/>
        </p:nvSpPr>
        <p:spPr>
          <a:xfrm>
            <a:off x="8835242" y="4802295"/>
            <a:ext cx="279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3-year datasets</a:t>
            </a:r>
          </a:p>
        </p:txBody>
      </p:sp>
    </p:spTree>
    <p:extLst>
      <p:ext uri="{BB962C8B-B14F-4D97-AF65-F5344CB8AC3E}">
        <p14:creationId xmlns:p14="http://schemas.microsoft.com/office/powerpoint/2010/main" val="217387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People in the Arctic: at Nabesna and </a:t>
            </a:r>
            <a:r>
              <a:rPr lang="en-US" altLang="en-US" sz="2400" b="1" dirty="0" err="1">
                <a:latin typeface="+mn-lt"/>
              </a:rPr>
              <a:t>Utqiagvik</a:t>
            </a:r>
            <a:endParaRPr lang="en-US" altLang="en-US" sz="2400" b="1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915142-F696-87DC-8A5A-11B9C1BAA0F8}"/>
              </a:ext>
            </a:extLst>
          </p:cNvPr>
          <p:cNvGrpSpPr/>
          <p:nvPr/>
        </p:nvGrpSpPr>
        <p:grpSpPr>
          <a:xfrm>
            <a:off x="2676460" y="941159"/>
            <a:ext cx="7227561" cy="5519018"/>
            <a:chOff x="206392" y="1665553"/>
            <a:chExt cx="5666731" cy="40790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FE2C10-CE17-B2FF-D849-4C519B341AD4}"/>
                </a:ext>
              </a:extLst>
            </p:cNvPr>
            <p:cNvGrpSpPr/>
            <p:nvPr/>
          </p:nvGrpSpPr>
          <p:grpSpPr>
            <a:xfrm>
              <a:off x="206392" y="1665553"/>
              <a:ext cx="5666731" cy="4079094"/>
              <a:chOff x="164053" y="1487423"/>
              <a:chExt cx="5666731" cy="407909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4DDAAE-37D1-4CBB-1134-559781AA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053" y="1487423"/>
                <a:ext cx="5666731" cy="407909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2CB08-CFAF-9803-6C12-92D2E9D2F6F7}"/>
                  </a:ext>
                </a:extLst>
              </p:cNvPr>
              <p:cNvSpPr txBox="1"/>
              <p:nvPr/>
            </p:nvSpPr>
            <p:spPr>
              <a:xfrm>
                <a:off x="3136032" y="4194023"/>
                <a:ext cx="1508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Nabesna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B26106-4F6F-0A11-742B-FE3903C19B20}"/>
                </a:ext>
              </a:extLst>
            </p:cNvPr>
            <p:cNvSpPr txBox="1"/>
            <p:nvPr/>
          </p:nvSpPr>
          <p:spPr>
            <a:xfrm>
              <a:off x="1061637" y="1826819"/>
              <a:ext cx="150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8ED1A-7F5A-3A15-0B3A-915838E2C434}"/>
                </a:ext>
              </a:extLst>
            </p:cNvPr>
            <p:cNvSpPr/>
            <p:nvPr/>
          </p:nvSpPr>
          <p:spPr>
            <a:xfrm>
              <a:off x="1959429" y="1665553"/>
              <a:ext cx="154379" cy="1612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732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Wilson Justin, </a:t>
            </a:r>
            <a:r>
              <a:rPr lang="en-US" altLang="en-US" sz="2400" b="1" dirty="0" err="1">
                <a:latin typeface="+mn-lt"/>
              </a:rPr>
              <a:t>Althsetnay</a:t>
            </a:r>
            <a:r>
              <a:rPr lang="en-US" altLang="en-US" sz="2400" b="1" dirty="0">
                <a:latin typeface="+mn-lt"/>
              </a:rPr>
              <a:t> Clan (Nabesna)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20FF8-C6D5-EC72-3970-0F1C969BF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5"/>
          <a:stretch/>
        </p:blipFill>
        <p:spPr>
          <a:xfrm>
            <a:off x="6096000" y="792697"/>
            <a:ext cx="5889608" cy="546854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915142-F696-87DC-8A5A-11B9C1BAA0F8}"/>
              </a:ext>
            </a:extLst>
          </p:cNvPr>
          <p:cNvGrpSpPr/>
          <p:nvPr/>
        </p:nvGrpSpPr>
        <p:grpSpPr>
          <a:xfrm>
            <a:off x="206392" y="1665553"/>
            <a:ext cx="5666731" cy="4079094"/>
            <a:chOff x="206392" y="1665553"/>
            <a:chExt cx="5666731" cy="40790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FE2C10-CE17-B2FF-D849-4C519B341AD4}"/>
                </a:ext>
              </a:extLst>
            </p:cNvPr>
            <p:cNvGrpSpPr/>
            <p:nvPr/>
          </p:nvGrpSpPr>
          <p:grpSpPr>
            <a:xfrm>
              <a:off x="206392" y="1665553"/>
              <a:ext cx="5666731" cy="4079094"/>
              <a:chOff x="164053" y="1487423"/>
              <a:chExt cx="5666731" cy="407909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4DDAAE-37D1-4CBB-1134-559781AA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053" y="1487423"/>
                <a:ext cx="5666731" cy="407909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2CB08-CFAF-9803-6C12-92D2E9D2F6F7}"/>
                  </a:ext>
                </a:extLst>
              </p:cNvPr>
              <p:cNvSpPr txBox="1"/>
              <p:nvPr/>
            </p:nvSpPr>
            <p:spPr>
              <a:xfrm>
                <a:off x="3182586" y="3526970"/>
                <a:ext cx="1508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Nabesna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B26106-4F6F-0A11-742B-FE3903C19B20}"/>
                </a:ext>
              </a:extLst>
            </p:cNvPr>
            <p:cNvSpPr txBox="1"/>
            <p:nvPr/>
          </p:nvSpPr>
          <p:spPr>
            <a:xfrm>
              <a:off x="1061637" y="1826819"/>
              <a:ext cx="150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8ED1A-7F5A-3A15-0B3A-915838E2C434}"/>
                </a:ext>
              </a:extLst>
            </p:cNvPr>
            <p:cNvSpPr/>
            <p:nvPr/>
          </p:nvSpPr>
          <p:spPr>
            <a:xfrm>
              <a:off x="1959429" y="1665553"/>
              <a:ext cx="154379" cy="1612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4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Wilson Justin, </a:t>
            </a:r>
            <a:r>
              <a:rPr lang="en-US" altLang="en-US" sz="2400" b="1" dirty="0" err="1">
                <a:latin typeface="+mn-lt"/>
              </a:rPr>
              <a:t>Althsetnay</a:t>
            </a:r>
            <a:r>
              <a:rPr lang="en-US" altLang="en-US" sz="2400" b="1" dirty="0">
                <a:latin typeface="+mn-lt"/>
              </a:rPr>
              <a:t> Clan (Nabesna)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4CEFA6FA-7A66-CA1C-B9E4-8FC1AF5ECE92}"/>
              </a:ext>
            </a:extLst>
          </p:cNvPr>
          <p:cNvSpPr txBox="1"/>
          <p:nvPr/>
        </p:nvSpPr>
        <p:spPr>
          <a:xfrm>
            <a:off x="2209800" y="5699233"/>
            <a:ext cx="8083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https://youtu.be/gBBffAtqMsc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gBBffAtqMsc?t</a:t>
            </a:r>
            <a:r>
              <a:rPr lang="en-US" dirty="0">
                <a:hlinkClick r:id="rId4"/>
              </a:rPr>
              <a:t>=462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6A524-BDA5-6762-2624-692F77AE2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697102"/>
            <a:ext cx="7772400" cy="49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8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+mn-lt"/>
              </a:rPr>
              <a:t>Utqiagvik</a:t>
            </a:r>
            <a:r>
              <a:rPr lang="en-US" altLang="en-US" sz="2400" b="1" dirty="0">
                <a:latin typeface="+mn-lt"/>
              </a:rPr>
              <a:t> (formerly Barrow, formerly </a:t>
            </a:r>
            <a:r>
              <a:rPr lang="en-US" altLang="en-US" sz="2400" b="1" dirty="0" err="1">
                <a:latin typeface="+mn-lt"/>
              </a:rPr>
              <a:t>Utqiagvik</a:t>
            </a:r>
            <a:r>
              <a:rPr lang="en-US" altLang="en-US" sz="2400" b="1" dirty="0">
                <a:latin typeface="+mn-lt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D79D84-D92A-983B-9AD0-8346BD11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11" y="1140029"/>
            <a:ext cx="4384107" cy="4899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5F76893-EDDD-B1CF-D637-3B3DC9795B60}"/>
              </a:ext>
            </a:extLst>
          </p:cNvPr>
          <p:cNvGrpSpPr/>
          <p:nvPr/>
        </p:nvGrpSpPr>
        <p:grpSpPr>
          <a:xfrm>
            <a:off x="244251" y="1140029"/>
            <a:ext cx="6598169" cy="4747123"/>
            <a:chOff x="206392" y="1665553"/>
            <a:chExt cx="5666731" cy="40790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CB36E5-C506-332F-05F4-4B72978A0CCB}"/>
                </a:ext>
              </a:extLst>
            </p:cNvPr>
            <p:cNvGrpSpPr/>
            <p:nvPr/>
          </p:nvGrpSpPr>
          <p:grpSpPr>
            <a:xfrm>
              <a:off x="206392" y="1665553"/>
              <a:ext cx="5666731" cy="4079094"/>
              <a:chOff x="164053" y="1487423"/>
              <a:chExt cx="5666731" cy="407909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75B052C-F208-5634-18C0-5BD2692F2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053" y="1487423"/>
                <a:ext cx="5666731" cy="407909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74676-44D4-C56F-A5A7-84EA41832A65}"/>
                  </a:ext>
                </a:extLst>
              </p:cNvPr>
              <p:cNvSpPr txBox="1"/>
              <p:nvPr/>
            </p:nvSpPr>
            <p:spPr>
              <a:xfrm>
                <a:off x="3182586" y="3526970"/>
                <a:ext cx="1508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Nabesna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5DF2C-09EA-7BC1-AE29-59C642441525}"/>
                </a:ext>
              </a:extLst>
            </p:cNvPr>
            <p:cNvSpPr txBox="1"/>
            <p:nvPr/>
          </p:nvSpPr>
          <p:spPr>
            <a:xfrm>
              <a:off x="1061637" y="1826819"/>
              <a:ext cx="150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802202-EFE6-8770-BA43-37150E3FA8C9}"/>
                </a:ext>
              </a:extLst>
            </p:cNvPr>
            <p:cNvSpPr/>
            <p:nvPr/>
          </p:nvSpPr>
          <p:spPr>
            <a:xfrm>
              <a:off x="1959429" y="1665553"/>
              <a:ext cx="154379" cy="1612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390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The NOAA lab at </a:t>
            </a:r>
            <a:r>
              <a:rPr lang="en-US" altLang="en-US" sz="2400" b="1" dirty="0" err="1">
                <a:latin typeface="+mn-lt"/>
              </a:rPr>
              <a:t>Utqiagvik</a:t>
            </a:r>
            <a:r>
              <a:rPr lang="en-US" altLang="en-US" sz="2400" b="1" dirty="0">
                <a:latin typeface="+mn-lt"/>
              </a:rPr>
              <a:t> (formerly Barrow, formerly </a:t>
            </a:r>
            <a:r>
              <a:rPr lang="en-US" altLang="en-US" sz="2400" b="1" dirty="0" err="1">
                <a:latin typeface="+mn-lt"/>
              </a:rPr>
              <a:t>Utqiagvik</a:t>
            </a:r>
            <a:r>
              <a:rPr lang="en-US" altLang="en-US" sz="2400" b="1" dirty="0">
                <a:latin typeface="+mn-lt"/>
              </a:rPr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F76893-EDDD-B1CF-D637-3B3DC9795B60}"/>
              </a:ext>
            </a:extLst>
          </p:cNvPr>
          <p:cNvGrpSpPr/>
          <p:nvPr/>
        </p:nvGrpSpPr>
        <p:grpSpPr>
          <a:xfrm>
            <a:off x="244251" y="1140029"/>
            <a:ext cx="6598169" cy="4747123"/>
            <a:chOff x="206392" y="1665553"/>
            <a:chExt cx="5666731" cy="40790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CB36E5-C506-332F-05F4-4B72978A0CCB}"/>
                </a:ext>
              </a:extLst>
            </p:cNvPr>
            <p:cNvGrpSpPr/>
            <p:nvPr/>
          </p:nvGrpSpPr>
          <p:grpSpPr>
            <a:xfrm>
              <a:off x="206392" y="1665553"/>
              <a:ext cx="5666731" cy="4079094"/>
              <a:chOff x="164053" y="1487423"/>
              <a:chExt cx="5666731" cy="407909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75B052C-F208-5634-18C0-5BD2692F2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053" y="1487423"/>
                <a:ext cx="5666731" cy="407909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74676-44D4-C56F-A5A7-84EA41832A65}"/>
                  </a:ext>
                </a:extLst>
              </p:cNvPr>
              <p:cNvSpPr txBox="1"/>
              <p:nvPr/>
            </p:nvSpPr>
            <p:spPr>
              <a:xfrm>
                <a:off x="3182586" y="3526970"/>
                <a:ext cx="1508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Nabesna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5DF2C-09EA-7BC1-AE29-59C642441525}"/>
                </a:ext>
              </a:extLst>
            </p:cNvPr>
            <p:cNvSpPr txBox="1"/>
            <p:nvPr/>
          </p:nvSpPr>
          <p:spPr>
            <a:xfrm>
              <a:off x="1061637" y="1826819"/>
              <a:ext cx="1508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802202-EFE6-8770-BA43-37150E3FA8C9}"/>
                </a:ext>
              </a:extLst>
            </p:cNvPr>
            <p:cNvSpPr/>
            <p:nvPr/>
          </p:nvSpPr>
          <p:spPr>
            <a:xfrm>
              <a:off x="1959429" y="1665553"/>
              <a:ext cx="154379" cy="1612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D601ED-57C2-887D-234B-BA2727085F78}"/>
              </a:ext>
            </a:extLst>
          </p:cNvPr>
          <p:cNvSpPr txBox="1"/>
          <p:nvPr/>
        </p:nvSpPr>
        <p:spPr>
          <a:xfrm>
            <a:off x="10055430" y="3059668"/>
            <a:ext cx="1166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+mn-lt"/>
              </a:rPr>
              <a:t>NOAA lab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03CBC-670C-D12E-0A88-2D81268BCABF}"/>
              </a:ext>
            </a:extLst>
          </p:cNvPr>
          <p:cNvGrpSpPr/>
          <p:nvPr/>
        </p:nvGrpSpPr>
        <p:grpSpPr>
          <a:xfrm>
            <a:off x="5780489" y="658118"/>
            <a:ext cx="5640618" cy="3596615"/>
            <a:chOff x="5896613" y="3033183"/>
            <a:chExt cx="5640618" cy="359661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5FAA93-CA19-94F3-0DF2-DF338B811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033183"/>
              <a:ext cx="5441231" cy="359661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F9F6A6-37F2-E40B-4C76-D4C4E451FB42}"/>
                </a:ext>
              </a:extLst>
            </p:cNvPr>
            <p:cNvSpPr txBox="1"/>
            <p:nvPr/>
          </p:nvSpPr>
          <p:spPr>
            <a:xfrm>
              <a:off x="5896613" y="4908221"/>
              <a:ext cx="1756064" cy="537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Utqiagvik</a:t>
              </a:r>
              <a:endParaRPr lang="en-US" sz="24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DE8A7E5-77F1-62F4-5F86-4C5E29366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85" r="35964"/>
          <a:stretch/>
        </p:blipFill>
        <p:spPr>
          <a:xfrm>
            <a:off x="6475112" y="4526353"/>
            <a:ext cx="4747069" cy="2140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256A-9EB3-B473-D7A0-7805ED7F9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2" y="3701267"/>
            <a:ext cx="4932873" cy="28642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BC0D4-B80D-EB57-1ECE-70B8AF99B0F5}"/>
              </a:ext>
            </a:extLst>
          </p:cNvPr>
          <p:cNvSpPr txBox="1"/>
          <p:nvPr/>
        </p:nvSpPr>
        <p:spPr>
          <a:xfrm>
            <a:off x="2375311" y="6354452"/>
            <a:ext cx="36565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gml.noaa.gov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obop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brw</a:t>
            </a:r>
            <a:r>
              <a:rPr lang="en-US" dirty="0">
                <a:hlinkClick r:id="rId6"/>
              </a:rPr>
              <a:t>/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1F81B75-B201-907A-C869-857F06E87C66}"/>
              </a:ext>
            </a:extLst>
          </p:cNvPr>
          <p:cNvSpPr/>
          <p:nvPr/>
        </p:nvSpPr>
        <p:spPr>
          <a:xfrm rot="19964542">
            <a:off x="7118814" y="2709959"/>
            <a:ext cx="2263140" cy="50086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0D318-6C01-3DA8-B2BA-07EDB5B90DDD}"/>
              </a:ext>
            </a:extLst>
          </p:cNvPr>
          <p:cNvSpPr txBox="1"/>
          <p:nvPr/>
        </p:nvSpPr>
        <p:spPr>
          <a:xfrm>
            <a:off x="9370997" y="1930038"/>
            <a:ext cx="175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BRW station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B801B-BA8D-81E0-E8E6-0FF00EA49CF8}"/>
              </a:ext>
            </a:extLst>
          </p:cNvPr>
          <p:cNvSpPr txBox="1"/>
          <p:nvPr/>
        </p:nvSpPr>
        <p:spPr>
          <a:xfrm>
            <a:off x="8159839" y="3017292"/>
            <a:ext cx="1392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(½ hour by snowmobile)</a:t>
            </a:r>
          </a:p>
        </p:txBody>
      </p:sp>
    </p:spTree>
    <p:extLst>
      <p:ext uri="{BB962C8B-B14F-4D97-AF65-F5344CB8AC3E}">
        <p14:creationId xmlns:p14="http://schemas.microsoft.com/office/powerpoint/2010/main" val="145246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Wind direction is where wind is coming from, with north=0, clockwise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48D42-DE99-6D44-0711-D271D810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4211657"/>
            <a:ext cx="9396650" cy="2349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E3C7D-F997-8EF6-92AD-79A94D40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6863"/>
            <a:ext cx="2086356" cy="27428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BA629A-B680-4B19-7B83-E8CEB6008734}"/>
              </a:ext>
            </a:extLst>
          </p:cNvPr>
          <p:cNvGrpSpPr/>
          <p:nvPr/>
        </p:nvGrpSpPr>
        <p:grpSpPr>
          <a:xfrm>
            <a:off x="9135248" y="2646343"/>
            <a:ext cx="2835304" cy="1661712"/>
            <a:chOff x="7415444" y="649226"/>
            <a:chExt cx="2835304" cy="1661712"/>
          </a:xfrm>
        </p:grpSpPr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9EF5C6EE-AEF2-4CB0-240E-220E9FEFC525}"/>
                </a:ext>
              </a:extLst>
            </p:cNvPr>
            <p:cNvSpPr/>
            <p:nvPr/>
          </p:nvSpPr>
          <p:spPr>
            <a:xfrm rot="5400000">
              <a:off x="9175361" y="1235551"/>
              <a:ext cx="1661712" cy="489062"/>
            </a:xfrm>
            <a:prstGeom prst="lef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3E5D6A9-0810-0C3C-211F-08AE90E1ABC8}"/>
                    </a:ext>
                  </a:extLst>
                </p:cNvPr>
                <p:cNvSpPr txBox="1"/>
                <p:nvPr/>
              </p:nvSpPr>
              <p:spPr>
                <a:xfrm>
                  <a:off x="7415444" y="1006527"/>
                  <a:ext cx="2340682" cy="1200329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means wind is blowing like this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3E5D6A9-0810-0C3C-211F-08AE90E1A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444" y="1006527"/>
                  <a:ext cx="2340682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4301" t="-3125" b="-9375"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6CB530-546C-4497-7879-B3100AF1B02D}"/>
              </a:ext>
            </a:extLst>
          </p:cNvPr>
          <p:cNvGrpSpPr/>
          <p:nvPr/>
        </p:nvGrpSpPr>
        <p:grpSpPr>
          <a:xfrm>
            <a:off x="2149720" y="3667065"/>
            <a:ext cx="2875701" cy="1677872"/>
            <a:chOff x="7769470" y="1480125"/>
            <a:chExt cx="2875701" cy="1677872"/>
          </a:xfrm>
        </p:grpSpPr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4589D906-7C6E-D92D-CE82-8F7ED1CDAFEA}"/>
                </a:ext>
              </a:extLst>
            </p:cNvPr>
            <p:cNvSpPr/>
            <p:nvPr/>
          </p:nvSpPr>
          <p:spPr>
            <a:xfrm rot="19762432">
              <a:off x="7769470" y="2668935"/>
              <a:ext cx="1661712" cy="489062"/>
            </a:xfrm>
            <a:prstGeom prst="lef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95852C-6006-1055-0733-EBAF6D65B47E}"/>
                    </a:ext>
                  </a:extLst>
                </p:cNvPr>
                <p:cNvSpPr txBox="1"/>
                <p:nvPr/>
              </p:nvSpPr>
              <p:spPr>
                <a:xfrm>
                  <a:off x="8177157" y="1480125"/>
                  <a:ext cx="2468014" cy="830997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r>
                    <a:rPr lang="en-US" sz="2400" dirty="0"/>
                    <a:t> means wind is blowing like this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95852C-6006-1055-0733-EBAF6D65B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157" y="1480125"/>
                  <a:ext cx="2468014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4103" t="-2985" r="-2051" b="-14925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C998BE6-0E09-B9AA-EFAB-F5220D93EBB5}"/>
              </a:ext>
            </a:extLst>
          </p:cNvPr>
          <p:cNvSpPr/>
          <p:nvPr/>
        </p:nvSpPr>
        <p:spPr>
          <a:xfrm>
            <a:off x="3307790" y="5847865"/>
            <a:ext cx="314656" cy="2995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08AA77-595E-D60E-788B-512A2D328EE3}"/>
              </a:ext>
            </a:extLst>
          </p:cNvPr>
          <p:cNvSpPr/>
          <p:nvPr/>
        </p:nvSpPr>
        <p:spPr>
          <a:xfrm>
            <a:off x="10249610" y="4619118"/>
            <a:ext cx="314656" cy="29959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EBCC42-9F12-07D6-179A-EDD259B0EA3F}"/>
              </a:ext>
            </a:extLst>
          </p:cNvPr>
          <p:cNvGrpSpPr/>
          <p:nvPr/>
        </p:nvGrpSpPr>
        <p:grpSpPr>
          <a:xfrm>
            <a:off x="997104" y="631567"/>
            <a:ext cx="3038841" cy="1661712"/>
            <a:chOff x="8177157" y="1385393"/>
            <a:chExt cx="3038841" cy="1661712"/>
          </a:xfrm>
        </p:grpSpPr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0C874930-963E-F535-D765-860642D7AB75}"/>
                </a:ext>
              </a:extLst>
            </p:cNvPr>
            <p:cNvSpPr/>
            <p:nvPr/>
          </p:nvSpPr>
          <p:spPr>
            <a:xfrm rot="16200000">
              <a:off x="10140611" y="1971718"/>
              <a:ext cx="1661712" cy="489062"/>
            </a:xfrm>
            <a:prstGeom prst="leftArrow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0CF7C0F-DD96-BEBF-5035-7ABC4E2DD8A2}"/>
                    </a:ext>
                  </a:extLst>
                </p:cNvPr>
                <p:cNvSpPr txBox="1"/>
                <p:nvPr/>
              </p:nvSpPr>
              <p:spPr>
                <a:xfrm>
                  <a:off x="8177157" y="1480125"/>
                  <a:ext cx="2468014" cy="830997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r>
                    <a:rPr lang="en-US" sz="2400" dirty="0"/>
                    <a:t> means wind is blowing like this</a:t>
                  </a: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0CF7C0F-DD96-BEBF-5035-7ABC4E2DD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157" y="1480125"/>
                  <a:ext cx="2468014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571" t="-2985" r="-510" b="-14925"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241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What exactly are we trying to represent when we model climate?</a:t>
            </a:r>
          </a:p>
        </p:txBody>
      </p:sp>
      <p:pic>
        <p:nvPicPr>
          <p:cNvPr id="5" name="Picture 2" descr="Schematic for a Climate Model">
            <a:extLst>
              <a:ext uri="{FF2B5EF4-FFF2-40B4-BE49-F238E27FC236}">
                <a16:creationId xmlns:a16="http://schemas.microsoft.com/office/drawing/2014/main" id="{86712BF2-EE9C-FF40-A5E1-B75468E4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24" y="914400"/>
            <a:ext cx="530423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obability Examples In Daily Life">
            <a:extLst>
              <a:ext uri="{FF2B5EF4-FFF2-40B4-BE49-F238E27FC236}">
                <a16:creationId xmlns:a16="http://schemas.microsoft.com/office/drawing/2014/main" id="{A9EFE9A5-382A-3349-B32A-341D6706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2" y="2449592"/>
            <a:ext cx="5595735" cy="29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4C89A-94C2-DD45-90B6-6D67F767FEC7}"/>
              </a:ext>
            </a:extLst>
          </p:cNvPr>
          <p:cNvSpPr txBox="1"/>
          <p:nvPr/>
        </p:nvSpPr>
        <p:spPr>
          <a:xfrm>
            <a:off x="290342" y="1143000"/>
            <a:ext cx="6316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We’ve seen a lot of </a:t>
            </a:r>
            <a:r>
              <a:rPr lang="en-US" sz="2400" b="1" dirty="0"/>
              <a:t>geographical</a:t>
            </a:r>
            <a:r>
              <a:rPr lang="en-US" sz="2400" dirty="0"/>
              <a:t> </a:t>
            </a:r>
            <a:r>
              <a:rPr lang="en-US" sz="2400" b="1" dirty="0"/>
              <a:t>variability</a:t>
            </a:r>
            <a:r>
              <a:rPr lang="en-US" sz="2400" dirty="0"/>
              <a:t> in the observational record (</a:t>
            </a:r>
            <a:r>
              <a:rPr lang="en-US" sz="2400" dirty="0" err="1"/>
              <a:t>EdGCM</a:t>
            </a:r>
            <a:r>
              <a:rPr lang="en-US" sz="2400" dirty="0"/>
              <a:t>). How about </a:t>
            </a:r>
            <a:r>
              <a:rPr lang="en-US" sz="2400" b="1" dirty="0"/>
              <a:t>temporal variability </a:t>
            </a:r>
            <a:r>
              <a:rPr lang="en-US" sz="2400" dirty="0"/>
              <a:t>at a given location?</a:t>
            </a:r>
          </a:p>
        </p:txBody>
      </p:sp>
    </p:spTree>
    <p:extLst>
      <p:ext uri="{BB962C8B-B14F-4D97-AF65-F5344CB8AC3E}">
        <p14:creationId xmlns:p14="http://schemas.microsoft.com/office/powerpoint/2010/main" val="223273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NOAA archive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9A6EC-B6FC-8F44-B333-6B1AAB9540F1}"/>
              </a:ext>
            </a:extLst>
          </p:cNvPr>
          <p:cNvSpPr txBox="1"/>
          <p:nvPr/>
        </p:nvSpPr>
        <p:spPr>
          <a:xfrm>
            <a:off x="476251" y="607179"/>
            <a:ext cx="1057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https://gml.noaa.gov/dv/data/</a:t>
            </a:r>
            <a:r>
              <a:rPr lang="en-US" sz="2400" dirty="0"/>
              <a:t>, Navigate to Meteorology, Hourly Averages, BRW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1ED049-4EEB-C740-905C-65EE3982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1" y="1583690"/>
            <a:ext cx="8267700" cy="51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34498-B531-044C-AC55-55774B372BA6}"/>
              </a:ext>
            </a:extLst>
          </p:cNvPr>
          <p:cNvSpPr txBox="1"/>
          <p:nvPr/>
        </p:nvSpPr>
        <p:spPr>
          <a:xfrm>
            <a:off x="9041130" y="2960370"/>
            <a:ext cx="289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664130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288</Words>
  <Application>Microsoft Macintosh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26</cp:revision>
  <dcterms:created xsi:type="dcterms:W3CDTF">2021-11-01T13:28:45Z</dcterms:created>
  <dcterms:modified xsi:type="dcterms:W3CDTF">2023-11-13T18:46:13Z</dcterms:modified>
</cp:coreProperties>
</file>